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Cabin"/>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abin-bold.fntdata"/><Relationship Id="rId12" Type="http://schemas.openxmlformats.org/officeDocument/2006/relationships/slide" Target="slides/slide8.xml"/><Relationship Id="rId34" Type="http://schemas.openxmlformats.org/officeDocument/2006/relationships/font" Target="fonts/Cabin-regular.fntdata"/><Relationship Id="rId15" Type="http://schemas.openxmlformats.org/officeDocument/2006/relationships/slide" Target="slides/slide11.xml"/><Relationship Id="rId37" Type="http://schemas.openxmlformats.org/officeDocument/2006/relationships/font" Target="fonts/Cabin-boldItalic.fntdata"/><Relationship Id="rId14" Type="http://schemas.openxmlformats.org/officeDocument/2006/relationships/slide" Target="slides/slide10.xml"/><Relationship Id="rId36" Type="http://schemas.openxmlformats.org/officeDocument/2006/relationships/font" Target="fonts/Cabin-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lstStyle>
            <a:lvl1pPr lvl="0" algn="l">
              <a:lnSpc>
                <a:spcPct val="90000"/>
              </a:lnSpc>
              <a:spcBef>
                <a:spcPts val="0"/>
              </a:spcBef>
              <a:spcAft>
                <a:spcPts val="0"/>
              </a:spcAft>
              <a:buClr>
                <a:schemeClr val="dk1"/>
              </a:buClr>
              <a:buSzPts val="6600"/>
              <a:buFont typeface="Cabin"/>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2"/>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1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2"/>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3200"/>
              <a:buFont typeface="Cab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12"/>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 name="Google Shape;24;p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600"/>
              <a:buFont typeface="Cab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 name="Google Shape;31;p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4"/>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5"/>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9" name="Google Shape;39;p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5"/>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6" name="Google Shape;46;p6"/>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6"/>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6"/>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8" name="Google Shape;58;p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bin"/>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9"/>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9"/>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grpSp>
        <p:nvGrpSpPr>
          <p:cNvPr id="72" name="Google Shape;72;p10"/>
          <p:cNvGrpSpPr/>
          <p:nvPr/>
        </p:nvGrpSpPr>
        <p:grpSpPr>
          <a:xfrm>
            <a:off x="7477387" y="482170"/>
            <a:ext cx="4074533" cy="5149101"/>
            <a:chOff x="7477387" y="482170"/>
            <a:chExt cx="4074533" cy="5149101"/>
          </a:xfrm>
        </p:grpSpPr>
        <p:sp>
          <p:nvSpPr>
            <p:cNvPr id="73" name="Google Shape;73;p1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0"/>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bi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p:nvPr>
            <p:ph idx="2" type="pic"/>
          </p:nvPr>
        </p:nvSpPr>
        <p:spPr>
          <a:xfrm>
            <a:off x="8124389" y="1122542"/>
            <a:ext cx="2791171" cy="3866327"/>
          </a:xfrm>
          <a:prstGeom prst="rect">
            <a:avLst/>
          </a:prstGeom>
          <a:solidFill>
            <a:srgbClr val="D8D8D8"/>
          </a:solidFill>
          <a:ln>
            <a:noFill/>
          </a:ln>
        </p:spPr>
        <p:txBody>
          <a:bodyPr anchorCtr="0" anchor="t" bIns="45700" lIns="91425" spcFirstLastPara="1" rIns="91425" wrap="square" tIns="45700"/>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chemeClr val="dk1"/>
                </a:solidFill>
                <a:latin typeface="Cabin"/>
                <a:ea typeface="Cabin"/>
                <a:cs typeface="Cabin"/>
                <a:sym typeface="Cabin"/>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chemeClr val="dk1"/>
                </a:solidFill>
                <a:latin typeface="Cabin"/>
                <a:ea typeface="Cabin"/>
                <a:cs typeface="Cabin"/>
                <a:sym typeface="Cabin"/>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chemeClr val="dk1"/>
                </a:solidFill>
                <a:latin typeface="Cabin"/>
                <a:ea typeface="Cabin"/>
                <a:cs typeface="Cabin"/>
                <a:sym typeface="Cabin"/>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7" name="Google Shape;77;p10"/>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10"/>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10"/>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10" name="Google Shape;10;p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1" name="Google Shape;11;p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2" name="Google Shape;12;p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Cabin"/>
                <a:ea typeface="Cabin"/>
                <a:cs typeface="Cabin"/>
                <a:sym typeface="Cabin"/>
              </a:defRPr>
            </a:lvl1pPr>
            <a:lvl2pPr indent="0" lvl="1" marL="0" marR="0" rtl="0" algn="r">
              <a:spcBef>
                <a:spcPts val="0"/>
              </a:spcBef>
              <a:buNone/>
              <a:defRPr b="0" i="0" sz="2800" u="none" cap="none" strike="noStrike">
                <a:solidFill>
                  <a:schemeClr val="accent1"/>
                </a:solidFill>
                <a:latin typeface="Cabin"/>
                <a:ea typeface="Cabin"/>
                <a:cs typeface="Cabin"/>
                <a:sym typeface="Cabin"/>
              </a:defRPr>
            </a:lvl2pPr>
            <a:lvl3pPr indent="0" lvl="2" marL="0" marR="0" rtl="0" algn="r">
              <a:spcBef>
                <a:spcPts val="0"/>
              </a:spcBef>
              <a:buNone/>
              <a:defRPr b="0" i="0" sz="2800" u="none" cap="none" strike="noStrike">
                <a:solidFill>
                  <a:schemeClr val="accent1"/>
                </a:solidFill>
                <a:latin typeface="Cabin"/>
                <a:ea typeface="Cabin"/>
                <a:cs typeface="Cabin"/>
                <a:sym typeface="Cabin"/>
              </a:defRPr>
            </a:lvl3pPr>
            <a:lvl4pPr indent="0" lvl="3" marL="0" marR="0" rtl="0" algn="r">
              <a:spcBef>
                <a:spcPts val="0"/>
              </a:spcBef>
              <a:buNone/>
              <a:defRPr b="0" i="0" sz="2800" u="none" cap="none" strike="noStrike">
                <a:solidFill>
                  <a:schemeClr val="accent1"/>
                </a:solidFill>
                <a:latin typeface="Cabin"/>
                <a:ea typeface="Cabin"/>
                <a:cs typeface="Cabin"/>
                <a:sym typeface="Cabin"/>
              </a:defRPr>
            </a:lvl4pPr>
            <a:lvl5pPr indent="0" lvl="4" marL="0" marR="0" rtl="0" algn="r">
              <a:spcBef>
                <a:spcPts val="0"/>
              </a:spcBef>
              <a:buNone/>
              <a:defRPr b="0" i="0" sz="2800" u="none" cap="none" strike="noStrike">
                <a:solidFill>
                  <a:schemeClr val="accent1"/>
                </a:solidFill>
                <a:latin typeface="Cabin"/>
                <a:ea typeface="Cabin"/>
                <a:cs typeface="Cabin"/>
                <a:sym typeface="Cabin"/>
              </a:defRPr>
            </a:lvl5pPr>
            <a:lvl6pPr indent="0" lvl="5" marL="0" marR="0" rtl="0" algn="r">
              <a:spcBef>
                <a:spcPts val="0"/>
              </a:spcBef>
              <a:buNone/>
              <a:defRPr b="0" i="0" sz="2800" u="none" cap="none" strike="noStrike">
                <a:solidFill>
                  <a:schemeClr val="accent1"/>
                </a:solidFill>
                <a:latin typeface="Cabin"/>
                <a:ea typeface="Cabin"/>
                <a:cs typeface="Cabin"/>
                <a:sym typeface="Cabin"/>
              </a:defRPr>
            </a:lvl6pPr>
            <a:lvl7pPr indent="0" lvl="6" marL="0" marR="0" rtl="0" algn="r">
              <a:spcBef>
                <a:spcPts val="0"/>
              </a:spcBef>
              <a:buNone/>
              <a:defRPr b="0" i="0" sz="2800" u="none" cap="none" strike="noStrike">
                <a:solidFill>
                  <a:schemeClr val="accent1"/>
                </a:solidFill>
                <a:latin typeface="Cabin"/>
                <a:ea typeface="Cabin"/>
                <a:cs typeface="Cabin"/>
                <a:sym typeface="Cabin"/>
              </a:defRPr>
            </a:lvl7pPr>
            <a:lvl8pPr indent="0" lvl="7" marL="0" marR="0" rtl="0" algn="r">
              <a:spcBef>
                <a:spcPts val="0"/>
              </a:spcBef>
              <a:buNone/>
              <a:defRPr b="0" i="0" sz="2800" u="none" cap="none" strike="noStrike">
                <a:solidFill>
                  <a:schemeClr val="accent1"/>
                </a:solidFill>
                <a:latin typeface="Cabin"/>
                <a:ea typeface="Cabin"/>
                <a:cs typeface="Cabin"/>
                <a:sym typeface="Cabin"/>
              </a:defRPr>
            </a:lvl8pPr>
            <a:lvl9pPr indent="0" lvl="8" marL="0" marR="0" rtl="0" algn="r">
              <a:spcBef>
                <a:spcPts val="0"/>
              </a:spcBef>
              <a:buNone/>
              <a:defRPr b="0" i="0" sz="2800" u="none" cap="none" strike="noStrike">
                <a:solidFill>
                  <a:schemeClr val="accen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23.png"/><Relationship Id="rId5"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48.png"/><Relationship Id="rId6"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3"/>
          <p:cNvSpPr txBox="1"/>
          <p:nvPr>
            <p:ph type="ctrTitle"/>
          </p:nvPr>
        </p:nvSpPr>
        <p:spPr>
          <a:xfrm>
            <a:off x="1413165" y="802298"/>
            <a:ext cx="9641688" cy="2541431"/>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Clr>
                <a:schemeClr val="dk1"/>
              </a:buClr>
              <a:buSzPts val="6600"/>
              <a:buFont typeface="Cabin"/>
              <a:buNone/>
            </a:pPr>
            <a:r>
              <a:rPr lang="en-US"/>
              <a:t>LAB 6 SHIFT REGISTERS</a:t>
            </a:r>
            <a:endParaRPr/>
          </a:p>
        </p:txBody>
      </p:sp>
      <p:sp>
        <p:nvSpPr>
          <p:cNvPr id="101" name="Google Shape;101;p13"/>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BY: JOEL STEEPHAN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66" name="Google Shape;166;p22"/>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works and lights turn on NexyDDR</a:t>
            </a:r>
            <a:endParaRPr/>
          </a:p>
          <a:p>
            <a:pPr indent="-101600" lvl="0" marL="228600" rtl="0" algn="l">
              <a:lnSpc>
                <a:spcPct val="120000"/>
              </a:lnSpc>
              <a:spcBef>
                <a:spcPts val="1000"/>
              </a:spcBef>
              <a:spcAft>
                <a:spcPts val="0"/>
              </a:spcAft>
              <a:buSzPts val="2000"/>
              <a:buNone/>
            </a:pPr>
            <a:r>
              <a:t/>
            </a:r>
            <a:endParaRPr/>
          </a:p>
          <a:p>
            <a:pPr indent="-228600" lvl="0" marL="228600" rtl="0" algn="l">
              <a:lnSpc>
                <a:spcPct val="120000"/>
              </a:lnSpc>
              <a:spcBef>
                <a:spcPts val="1000"/>
              </a:spcBef>
              <a:spcAft>
                <a:spcPts val="0"/>
              </a:spcAft>
              <a:buSzPts val="2000"/>
              <a:buChar char="•"/>
            </a:pPr>
            <a:r>
              <a:rPr lang="en-US"/>
              <a:t>I overcomplicated the code for set I tried to do it as a assign command but here they just put it in the always code as a else if.</a:t>
            </a:r>
            <a:endParaRPr/>
          </a:p>
        </p:txBody>
      </p:sp>
      <p:pic>
        <p:nvPicPr>
          <p:cNvPr descr="A circuit board&#10;&#10;Description generated with very high confidence" id="167" name="Google Shape;167;p22"/>
          <p:cNvPicPr preferRelativeResize="0"/>
          <p:nvPr/>
        </p:nvPicPr>
        <p:blipFill rotWithShape="1">
          <a:blip r:embed="rId3">
            <a:alphaModFix/>
          </a:blip>
          <a:srcRect b="0" l="0" r="0" t="0"/>
          <a:stretch/>
        </p:blipFill>
        <p:spPr>
          <a:xfrm>
            <a:off x="6096000" y="3429000"/>
            <a:ext cx="3429000"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73" name="Google Shape;173;p23"/>
          <p:cNvSpPr txBox="1"/>
          <p:nvPr>
            <p:ph idx="1" type="body"/>
          </p:nvPr>
        </p:nvSpPr>
        <p:spPr>
          <a:xfrm>
            <a:off x="1451580" y="2015732"/>
            <a:ext cx="4261064"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realized my constraints file and the Nexys does not have 32 bits </a:t>
            </a:r>
            <a:endParaRPr/>
          </a:p>
          <a:p>
            <a:pPr indent="-228600" lvl="0" marL="228600" rtl="0" algn="l">
              <a:lnSpc>
                <a:spcPct val="120000"/>
              </a:lnSpc>
              <a:spcBef>
                <a:spcPts val="1000"/>
              </a:spcBef>
              <a:spcAft>
                <a:spcPts val="0"/>
              </a:spcAft>
              <a:buSzPts val="2000"/>
              <a:buChar char="•"/>
            </a:pPr>
            <a:r>
              <a:rPr lang="en-US"/>
              <a:t>So I just changed the code to 4 bits</a:t>
            </a:r>
            <a:endParaRPr/>
          </a:p>
        </p:txBody>
      </p:sp>
      <p:pic>
        <p:nvPicPr>
          <p:cNvPr descr="A screenshot of a social media post&#10;&#10;Description generated with very high confidence" id="174" name="Google Shape;174;p23"/>
          <p:cNvPicPr preferRelativeResize="0"/>
          <p:nvPr/>
        </p:nvPicPr>
        <p:blipFill rotWithShape="1">
          <a:blip r:embed="rId3">
            <a:alphaModFix/>
          </a:blip>
          <a:srcRect b="0" l="0" r="0" t="0"/>
          <a:stretch/>
        </p:blipFill>
        <p:spPr>
          <a:xfrm>
            <a:off x="6096000" y="2139884"/>
            <a:ext cx="5632739" cy="12891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pic>
        <p:nvPicPr>
          <p:cNvPr descr="A screenshot of a cell phone&#10;&#10;Description generated with very high confidence" id="180" name="Google Shape;180;p24"/>
          <p:cNvPicPr preferRelativeResize="0"/>
          <p:nvPr>
            <p:ph idx="1" type="body"/>
          </p:nvPr>
        </p:nvPicPr>
        <p:blipFill rotWithShape="1">
          <a:blip r:embed="rId3">
            <a:alphaModFix/>
          </a:blip>
          <a:srcRect b="0" l="0" r="0" t="0"/>
          <a:stretch/>
        </p:blipFill>
        <p:spPr>
          <a:xfrm>
            <a:off x="1020634" y="2120833"/>
            <a:ext cx="4978656" cy="1308167"/>
          </a:xfrm>
          <a:prstGeom prst="rect">
            <a:avLst/>
          </a:prstGeom>
          <a:noFill/>
          <a:ln>
            <a:noFill/>
          </a:ln>
        </p:spPr>
      </p:pic>
      <p:pic>
        <p:nvPicPr>
          <p:cNvPr descr="A screenshot of text&#10;&#10;Description generated with very high confidence" id="181" name="Google Shape;181;p24"/>
          <p:cNvPicPr preferRelativeResize="0"/>
          <p:nvPr/>
        </p:nvPicPr>
        <p:blipFill rotWithShape="1">
          <a:blip r:embed="rId4">
            <a:alphaModFix/>
          </a:blip>
          <a:srcRect b="0" l="0" r="0" t="0"/>
          <a:stretch/>
        </p:blipFill>
        <p:spPr>
          <a:xfrm>
            <a:off x="6096000" y="2120833"/>
            <a:ext cx="5682205" cy="37676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87" name="Google Shape;187;p25"/>
          <p:cNvSpPr txBox="1"/>
          <p:nvPr>
            <p:ph idx="1" type="body"/>
          </p:nvPr>
        </p:nvSpPr>
        <p:spPr>
          <a:xfrm>
            <a:off x="1451579" y="2015733"/>
            <a:ext cx="9348501" cy="1049236"/>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Everything would run but in my Nexys none of the lights would turn on.</a:t>
            </a:r>
            <a:endParaRPr/>
          </a:p>
          <a:p>
            <a:pPr indent="-228600" lvl="0" marL="228600" rtl="0" algn="l">
              <a:lnSpc>
                <a:spcPct val="120000"/>
              </a:lnSpc>
              <a:spcBef>
                <a:spcPts val="1000"/>
              </a:spcBef>
              <a:spcAft>
                <a:spcPts val="0"/>
              </a:spcAft>
              <a:buSzPts val="2000"/>
              <a:buChar char="•"/>
            </a:pPr>
            <a:r>
              <a:rPr lang="en-US"/>
              <a:t>So I looked at the Xlinx code for this.</a:t>
            </a:r>
            <a:endParaRPr/>
          </a:p>
        </p:txBody>
      </p:sp>
      <p:pic>
        <p:nvPicPr>
          <p:cNvPr descr="A screenshot of a cell phone&#10;&#10;Description generated with very high confidence" id="188" name="Google Shape;188;p25"/>
          <p:cNvPicPr preferRelativeResize="0"/>
          <p:nvPr/>
        </p:nvPicPr>
        <p:blipFill rotWithShape="1">
          <a:blip r:embed="rId3">
            <a:alphaModFix/>
          </a:blip>
          <a:srcRect b="0" l="0" r="0" t="0"/>
          <a:stretch/>
        </p:blipFill>
        <p:spPr>
          <a:xfrm>
            <a:off x="1254659" y="3226948"/>
            <a:ext cx="3911801" cy="2451226"/>
          </a:xfrm>
          <a:prstGeom prst="rect">
            <a:avLst/>
          </a:prstGeom>
          <a:noFill/>
          <a:ln>
            <a:noFill/>
          </a:ln>
        </p:spPr>
      </p:pic>
      <p:pic>
        <p:nvPicPr>
          <p:cNvPr descr="A picture containing text&#10;&#10;Description generated with high confidence" id="189" name="Google Shape;189;p25"/>
          <p:cNvPicPr preferRelativeResize="0"/>
          <p:nvPr/>
        </p:nvPicPr>
        <p:blipFill rotWithShape="1">
          <a:blip r:embed="rId4">
            <a:alphaModFix/>
          </a:blip>
          <a:srcRect b="0" l="0" r="0" t="0"/>
          <a:stretch/>
        </p:blipFill>
        <p:spPr>
          <a:xfrm>
            <a:off x="6096000" y="3064969"/>
            <a:ext cx="5232041" cy="1374951"/>
          </a:xfrm>
          <a:prstGeom prst="rect">
            <a:avLst/>
          </a:prstGeom>
          <a:noFill/>
          <a:ln>
            <a:noFill/>
          </a:ln>
        </p:spPr>
      </p:pic>
      <p:pic>
        <p:nvPicPr>
          <p:cNvPr id="190" name="Google Shape;190;p25"/>
          <p:cNvPicPr preferRelativeResize="0"/>
          <p:nvPr/>
        </p:nvPicPr>
        <p:blipFill rotWithShape="1">
          <a:blip r:embed="rId5">
            <a:alphaModFix/>
          </a:blip>
          <a:srcRect b="0" l="0" r="0" t="0"/>
          <a:stretch/>
        </p:blipFill>
        <p:spPr>
          <a:xfrm>
            <a:off x="6096000" y="4439920"/>
            <a:ext cx="5232040" cy="15748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96" name="Google Shape;196;p26"/>
          <p:cNvSpPr txBox="1"/>
          <p:nvPr>
            <p:ph idx="1" type="body"/>
          </p:nvPr>
        </p:nvSpPr>
        <p:spPr>
          <a:xfrm>
            <a:off x="1451579" y="2015732"/>
            <a:ext cx="440058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worked</a:t>
            </a:r>
            <a:endParaRPr/>
          </a:p>
          <a:p>
            <a:pPr indent="-228600" lvl="0" marL="228600" rtl="0" algn="l">
              <a:lnSpc>
                <a:spcPct val="120000"/>
              </a:lnSpc>
              <a:spcBef>
                <a:spcPts val="1000"/>
              </a:spcBef>
              <a:spcAft>
                <a:spcPts val="0"/>
              </a:spcAft>
              <a:buSzPts val="2000"/>
              <a:buChar char="•"/>
            </a:pPr>
            <a:r>
              <a:rPr lang="en-US"/>
              <a:t>I had to fist enable shiftin and then switch the clock 3 times for the shiftout to turn on</a:t>
            </a:r>
            <a:endParaRPr/>
          </a:p>
        </p:txBody>
      </p:sp>
      <p:pic>
        <p:nvPicPr>
          <p:cNvPr descr="A circuit board&#10;&#10;Description generated with very high confidence" id="197" name="Google Shape;197;p26"/>
          <p:cNvPicPr preferRelativeResize="0"/>
          <p:nvPr/>
        </p:nvPicPr>
        <p:blipFill rotWithShape="1">
          <a:blip r:embed="rId3">
            <a:alphaModFix/>
          </a:blip>
          <a:srcRect b="0" l="0" r="0" t="0"/>
          <a:stretch/>
        </p:blipFill>
        <p:spPr>
          <a:xfrm>
            <a:off x="7040880" y="1990725"/>
            <a:ext cx="3835400" cy="287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PARALLEL SHIFT REGISTER</a:t>
            </a:r>
            <a:endParaRPr/>
          </a:p>
        </p:txBody>
      </p:sp>
      <p:pic>
        <p:nvPicPr>
          <p:cNvPr descr="A screenshot of a cell phone&#10;&#10;Description generated with very high confidence" id="203" name="Google Shape;203;p27"/>
          <p:cNvPicPr preferRelativeResize="0"/>
          <p:nvPr>
            <p:ph idx="1" type="body"/>
          </p:nvPr>
        </p:nvPicPr>
        <p:blipFill rotWithShape="1">
          <a:blip r:embed="rId3">
            <a:alphaModFix/>
          </a:blip>
          <a:srcRect b="0" l="0" r="0" t="0"/>
          <a:stretch/>
        </p:blipFill>
        <p:spPr>
          <a:xfrm>
            <a:off x="1185127" y="2013658"/>
            <a:ext cx="3918151" cy="3352972"/>
          </a:xfrm>
          <a:prstGeom prst="rect">
            <a:avLst/>
          </a:prstGeom>
          <a:noFill/>
          <a:ln>
            <a:noFill/>
          </a:ln>
        </p:spPr>
      </p:pic>
      <p:pic>
        <p:nvPicPr>
          <p:cNvPr descr="A picture containing text&#10;&#10;Description generated with high confidence" id="204" name="Google Shape;204;p27"/>
          <p:cNvPicPr preferRelativeResize="0"/>
          <p:nvPr/>
        </p:nvPicPr>
        <p:blipFill rotWithShape="1">
          <a:blip r:embed="rId4">
            <a:alphaModFix/>
          </a:blip>
          <a:srcRect b="0" l="0" r="0" t="0"/>
          <a:stretch/>
        </p:blipFill>
        <p:spPr>
          <a:xfrm>
            <a:off x="5885677" y="1940560"/>
            <a:ext cx="4873763" cy="2131152"/>
          </a:xfrm>
          <a:prstGeom prst="rect">
            <a:avLst/>
          </a:prstGeom>
          <a:noFill/>
          <a:ln>
            <a:noFill/>
          </a:ln>
        </p:spPr>
      </p:pic>
      <p:pic>
        <p:nvPicPr>
          <p:cNvPr descr="A close up of text on a black surface&#10;&#10;Description generated with high confidence" id="205" name="Google Shape;205;p27"/>
          <p:cNvPicPr preferRelativeResize="0"/>
          <p:nvPr/>
        </p:nvPicPr>
        <p:blipFill rotWithShape="1">
          <a:blip r:embed="rId5">
            <a:alphaModFix/>
          </a:blip>
          <a:srcRect b="0" l="0" r="0" t="0"/>
          <a:stretch/>
        </p:blipFill>
        <p:spPr>
          <a:xfrm>
            <a:off x="5885677" y="4071712"/>
            <a:ext cx="4873763" cy="16670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PARALLEL SHIFT REGISTER</a:t>
            </a:r>
            <a:endParaRPr/>
          </a:p>
        </p:txBody>
      </p:sp>
      <p:sp>
        <p:nvSpPr>
          <p:cNvPr id="211" name="Google Shape;211;p28"/>
          <p:cNvSpPr txBox="1"/>
          <p:nvPr>
            <p:ph idx="1" type="body"/>
          </p:nvPr>
        </p:nvSpPr>
        <p:spPr>
          <a:xfrm>
            <a:off x="1451579" y="2015732"/>
            <a:ext cx="4563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This one worked first time.</a:t>
            </a:r>
            <a:endParaRPr/>
          </a:p>
          <a:p>
            <a:pPr indent="-228600" lvl="0" marL="228600" rtl="0" algn="l">
              <a:lnSpc>
                <a:spcPct val="120000"/>
              </a:lnSpc>
              <a:spcBef>
                <a:spcPts val="1000"/>
              </a:spcBef>
              <a:spcAft>
                <a:spcPts val="0"/>
              </a:spcAft>
              <a:buSzPts val="2000"/>
              <a:buChar char="•"/>
            </a:pPr>
            <a:r>
              <a:rPr lang="en-US"/>
              <a:t>First you had to load the parallelin and then when you switch shift the lights shift left and when you have shiften and shift in turned on at the same time then it will shift left to turn all the lights on.</a:t>
            </a:r>
            <a:endParaRPr/>
          </a:p>
          <a:p>
            <a:pPr indent="0" lvl="0" marL="0" rtl="0" algn="l">
              <a:lnSpc>
                <a:spcPct val="120000"/>
              </a:lnSpc>
              <a:spcBef>
                <a:spcPts val="1000"/>
              </a:spcBef>
              <a:spcAft>
                <a:spcPts val="0"/>
              </a:spcAft>
              <a:buSzPts val="2000"/>
              <a:buNone/>
            </a:pPr>
            <a:r>
              <a:t/>
            </a:r>
            <a:endParaRPr/>
          </a:p>
        </p:txBody>
      </p:sp>
      <p:pic>
        <p:nvPicPr>
          <p:cNvPr descr="A circuit board&#10;&#10;Description generated with very high confidence" id="212" name="Google Shape;212;p28"/>
          <p:cNvPicPr preferRelativeResize="0"/>
          <p:nvPr/>
        </p:nvPicPr>
        <p:blipFill rotWithShape="1">
          <a:blip r:embed="rId3">
            <a:alphaModFix/>
          </a:blip>
          <a:srcRect b="0" l="0" r="0" t="0"/>
          <a:stretch/>
        </p:blipFill>
        <p:spPr>
          <a:xfrm>
            <a:off x="7088292" y="2113280"/>
            <a:ext cx="4072467" cy="305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18" name="Google Shape;218;p29"/>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had to create my own</a:t>
            </a:r>
            <a:endParaRPr/>
          </a:p>
          <a:p>
            <a:pPr indent="-228600" lvl="0" marL="228600" rtl="0" algn="l">
              <a:lnSpc>
                <a:spcPct val="120000"/>
              </a:lnSpc>
              <a:spcBef>
                <a:spcPts val="1000"/>
              </a:spcBef>
              <a:spcAft>
                <a:spcPts val="0"/>
              </a:spcAft>
              <a:buSzPts val="2000"/>
              <a:buChar char="•"/>
            </a:pPr>
            <a:r>
              <a:rPr lang="en-US"/>
              <a:t>I don’t know how to do one so I searched online what it looks like.</a:t>
            </a:r>
            <a:endParaRPr/>
          </a:p>
          <a:p>
            <a:pPr indent="-228600" lvl="1" marL="685800" rtl="0" algn="l">
              <a:lnSpc>
                <a:spcPct val="120000"/>
              </a:lnSpc>
              <a:spcBef>
                <a:spcPts val="500"/>
              </a:spcBef>
              <a:spcAft>
                <a:spcPts val="0"/>
              </a:spcAft>
              <a:buSzPts val="1800"/>
              <a:buChar char="•"/>
            </a:pPr>
            <a:r>
              <a:rPr lang="en-US"/>
              <a:t>It did not help</a:t>
            </a:r>
            <a:endParaRPr/>
          </a:p>
          <a:p>
            <a:pPr indent="-228600" lvl="0" marL="228600" rtl="0" algn="l">
              <a:lnSpc>
                <a:spcPct val="120000"/>
              </a:lnSpc>
              <a:spcBef>
                <a:spcPts val="1000"/>
              </a:spcBef>
              <a:spcAft>
                <a:spcPts val="0"/>
              </a:spcAft>
              <a:buSzPts val="2000"/>
              <a:buChar char="•"/>
            </a:pPr>
            <a:r>
              <a:rPr lang="en-US"/>
              <a:t>Xilinx told me the inputs and outputs so I worked from there.</a:t>
            </a:r>
            <a:endParaRPr/>
          </a:p>
        </p:txBody>
      </p:sp>
      <p:pic>
        <p:nvPicPr>
          <p:cNvPr descr="https://tse4.mm.bing.net/th?id=OIP.2CqYh9Xfv7K8k4sJdw3vCgHaE4&amp;pid=15.1&amp;P=0&amp;w=286&amp;h=189" id="219" name="Google Shape;219;p29"/>
          <p:cNvPicPr preferRelativeResize="0"/>
          <p:nvPr/>
        </p:nvPicPr>
        <p:blipFill rotWithShape="1">
          <a:blip r:embed="rId3">
            <a:alphaModFix/>
          </a:blip>
          <a:srcRect b="0" l="0" r="0" t="0"/>
          <a:stretch/>
        </p:blipFill>
        <p:spPr>
          <a:xfrm>
            <a:off x="7588885" y="1972948"/>
            <a:ext cx="3546475" cy="24060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25" name="Google Shape;225;p30"/>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based my code of the parallel circuit but with the inputs and outputs Xilinx gave me:</a:t>
            </a:r>
            <a:endParaRPr/>
          </a:p>
          <a:p>
            <a:pPr indent="-228600" lvl="1" marL="685800" rtl="0" algn="l">
              <a:lnSpc>
                <a:spcPct val="120000"/>
              </a:lnSpc>
              <a:spcBef>
                <a:spcPts val="500"/>
              </a:spcBef>
              <a:spcAft>
                <a:spcPts val="0"/>
              </a:spcAft>
              <a:buSzPts val="1800"/>
              <a:buChar char="•"/>
            </a:pPr>
            <a:r>
              <a:rPr lang="en-US"/>
              <a:t>Input: Clk, ShiftIn, ShiftEn</a:t>
            </a:r>
            <a:endParaRPr/>
          </a:p>
          <a:p>
            <a:pPr indent="-228600" lvl="1" marL="685800" rtl="0" algn="l">
              <a:lnSpc>
                <a:spcPct val="120000"/>
              </a:lnSpc>
              <a:spcBef>
                <a:spcPts val="500"/>
              </a:spcBef>
              <a:spcAft>
                <a:spcPts val="0"/>
              </a:spcAft>
              <a:buSzPts val="1800"/>
              <a:buChar char="•"/>
            </a:pPr>
            <a:r>
              <a:rPr lang="en-US"/>
              <a:t>Output: ShiftOut, ParallelOut</a:t>
            </a:r>
            <a:endParaRPr/>
          </a:p>
          <a:p>
            <a:pPr indent="-228600" lvl="0" marL="228600" rtl="0" algn="l">
              <a:lnSpc>
                <a:spcPct val="120000"/>
              </a:lnSpc>
              <a:spcBef>
                <a:spcPts val="1000"/>
              </a:spcBef>
              <a:spcAft>
                <a:spcPts val="0"/>
              </a:spcAft>
              <a:buSzPts val="2000"/>
              <a:buChar char="•"/>
            </a:pPr>
            <a:r>
              <a:rPr lang="en-US"/>
              <a:t>The synthesis worked.</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cell phone&#10;&#10;Description generated with very high confidence" id="226" name="Google Shape;226;p30"/>
          <p:cNvPicPr preferRelativeResize="0"/>
          <p:nvPr/>
        </p:nvPicPr>
        <p:blipFill rotWithShape="1">
          <a:blip r:embed="rId3">
            <a:alphaModFix/>
          </a:blip>
          <a:srcRect b="0" l="0" r="0" t="0"/>
          <a:stretch/>
        </p:blipFill>
        <p:spPr>
          <a:xfrm>
            <a:off x="7609101" y="1994192"/>
            <a:ext cx="4045158" cy="30100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32" name="Google Shape;232;p31"/>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I hooked up a constraints file to it.</a:t>
            </a:r>
            <a:endParaRPr/>
          </a:p>
          <a:p>
            <a:pPr indent="-228600" lvl="0" marL="228600" rtl="0" algn="l">
              <a:lnSpc>
                <a:spcPct val="120000"/>
              </a:lnSpc>
              <a:spcBef>
                <a:spcPts val="1000"/>
              </a:spcBef>
              <a:spcAft>
                <a:spcPts val="0"/>
              </a:spcAft>
              <a:buSzPts val="2000"/>
              <a:buChar char="•"/>
            </a:pPr>
            <a:r>
              <a:rPr lang="en-US"/>
              <a:t>Everything worked.</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social media post&#10;&#10;Description generated with very high confidence" id="233" name="Google Shape;233;p31"/>
          <p:cNvPicPr preferRelativeResize="0"/>
          <p:nvPr/>
        </p:nvPicPr>
        <p:blipFill rotWithShape="1">
          <a:blip r:embed="rId3">
            <a:alphaModFix/>
          </a:blip>
          <a:srcRect b="0" l="0" r="0" t="0"/>
          <a:stretch/>
        </p:blipFill>
        <p:spPr>
          <a:xfrm>
            <a:off x="1226600" y="2946400"/>
            <a:ext cx="4727160" cy="1483360"/>
          </a:xfrm>
          <a:prstGeom prst="rect">
            <a:avLst/>
          </a:prstGeom>
          <a:noFill/>
          <a:ln>
            <a:noFill/>
          </a:ln>
        </p:spPr>
      </p:pic>
      <p:pic>
        <p:nvPicPr>
          <p:cNvPr descr="A close up of text on a white surface&#10;&#10;Description generated with high confidence" id="234" name="Google Shape;234;p31"/>
          <p:cNvPicPr preferRelativeResize="0"/>
          <p:nvPr/>
        </p:nvPicPr>
        <p:blipFill rotWithShape="1">
          <a:blip r:embed="rId4">
            <a:alphaModFix/>
          </a:blip>
          <a:srcRect b="0" l="0" r="0" t="0"/>
          <a:stretch/>
        </p:blipFill>
        <p:spPr>
          <a:xfrm>
            <a:off x="1226601" y="4429760"/>
            <a:ext cx="4727160" cy="1483360"/>
          </a:xfrm>
          <a:prstGeom prst="rect">
            <a:avLst/>
          </a:prstGeom>
          <a:noFill/>
          <a:ln>
            <a:noFill/>
          </a:ln>
        </p:spPr>
      </p:pic>
      <p:pic>
        <p:nvPicPr>
          <p:cNvPr descr="A circuit board&#10;&#10;Description generated with very high confidence" id="235" name="Google Shape;235;p31"/>
          <p:cNvPicPr preferRelativeResize="0"/>
          <p:nvPr/>
        </p:nvPicPr>
        <p:blipFill rotWithShape="1">
          <a:blip r:embed="rId5">
            <a:alphaModFix/>
          </a:blip>
          <a:srcRect b="0" l="0" r="0" t="0"/>
          <a:stretch/>
        </p:blipFill>
        <p:spPr>
          <a:xfrm>
            <a:off x="6888480" y="1972948"/>
            <a:ext cx="4600817" cy="3450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WHY DID I DO THIS?</a:t>
            </a:r>
            <a:endParaRPr/>
          </a:p>
        </p:txBody>
      </p:sp>
      <p:sp>
        <p:nvSpPr>
          <p:cNvPr id="107" name="Google Shape;107;p1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Well I did this lab because most lab code will have their synthesis pass and you will be like wow the code works. But the implementation does not work and you just go nuts over what is right?</a:t>
            </a:r>
            <a:endParaRPr/>
          </a:p>
          <a:p>
            <a:pPr indent="-228600" lvl="0" marL="228600" rtl="0" algn="l">
              <a:lnSpc>
                <a:spcPct val="120000"/>
              </a:lnSpc>
              <a:spcBef>
                <a:spcPts val="1000"/>
              </a:spcBef>
              <a:spcAft>
                <a:spcPts val="0"/>
              </a:spcAft>
              <a:buSzPts val="2000"/>
              <a:buChar char="•"/>
            </a:pPr>
            <a:r>
              <a:rPr lang="en-US"/>
              <a:t>Well that is what I did in this lab. Most of the code worked but I could not get the constraints file to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41" name="Google Shape;241;p32"/>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When I compare mine to the Xilinx code I was really close.</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social media post&#10;&#10;Description generated with very high confidence" id="242" name="Google Shape;242;p32"/>
          <p:cNvPicPr preferRelativeResize="0"/>
          <p:nvPr/>
        </p:nvPicPr>
        <p:blipFill rotWithShape="1">
          <a:blip r:embed="rId3">
            <a:alphaModFix/>
          </a:blip>
          <a:srcRect b="0" l="0" r="0" t="0"/>
          <a:stretch/>
        </p:blipFill>
        <p:spPr>
          <a:xfrm>
            <a:off x="1563339" y="2741219"/>
            <a:ext cx="4642089" cy="2940201"/>
          </a:xfrm>
          <a:prstGeom prst="rect">
            <a:avLst/>
          </a:prstGeom>
          <a:noFill/>
          <a:ln>
            <a:noFill/>
          </a:ln>
        </p:spPr>
      </p:pic>
      <p:pic>
        <p:nvPicPr>
          <p:cNvPr descr="A screenshot of a cell phone&#10;&#10;Description generated with very high confidence" id="243" name="Google Shape;243;p32"/>
          <p:cNvPicPr preferRelativeResize="0"/>
          <p:nvPr/>
        </p:nvPicPr>
        <p:blipFill rotWithShape="1">
          <a:blip r:embed="rId4">
            <a:alphaModFix/>
          </a:blip>
          <a:srcRect b="0" l="0" r="0" t="0"/>
          <a:stretch/>
        </p:blipFill>
        <p:spPr>
          <a:xfrm>
            <a:off x="7426221" y="2671365"/>
            <a:ext cx="4045158" cy="3010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49" name="Google Shape;249;p3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Now I had to make my 8-bit counter by hand.</a:t>
            </a:r>
            <a:endParaRPr/>
          </a:p>
          <a:p>
            <a:pPr indent="-228600" lvl="0" marL="228600" rtl="0" algn="l">
              <a:lnSpc>
                <a:spcPct val="120000"/>
              </a:lnSpc>
              <a:spcBef>
                <a:spcPts val="1000"/>
              </a:spcBef>
              <a:spcAft>
                <a:spcPts val="0"/>
              </a:spcAft>
              <a:buSzPts val="2000"/>
              <a:buChar char="•"/>
            </a:pPr>
            <a:r>
              <a:rPr lang="en-US"/>
              <a:t>I found t-flip flop code online so I used that</a:t>
            </a:r>
            <a:endParaRPr/>
          </a:p>
          <a:p>
            <a:pPr indent="-228600" lvl="0" marL="228600" rtl="0" algn="l">
              <a:lnSpc>
                <a:spcPct val="120000"/>
              </a:lnSpc>
              <a:spcBef>
                <a:spcPts val="1000"/>
              </a:spcBef>
              <a:spcAft>
                <a:spcPts val="0"/>
              </a:spcAft>
              <a:buSzPts val="2000"/>
              <a:buChar char="•"/>
            </a:pPr>
            <a:r>
              <a:rPr lang="en-US"/>
              <a:t>Now I have to build a top level module for the 8bit counter.</a:t>
            </a:r>
            <a:endParaRPr/>
          </a:p>
          <a:p>
            <a:pPr indent="-228600" lvl="0" marL="228600" rtl="0" algn="l">
              <a:lnSpc>
                <a:spcPct val="120000"/>
              </a:lnSpc>
              <a:spcBef>
                <a:spcPts val="1000"/>
              </a:spcBef>
              <a:spcAft>
                <a:spcPts val="0"/>
              </a:spcAft>
              <a:buSzPts val="2000"/>
              <a:buChar char="•"/>
            </a:pPr>
            <a:r>
              <a:rPr lang="en-US"/>
              <a:t>My program ran synthesis successfully.</a:t>
            </a:r>
            <a:endParaRPr/>
          </a:p>
        </p:txBody>
      </p:sp>
      <p:pic>
        <p:nvPicPr>
          <p:cNvPr descr="A screenshot of a cell phone&#10;&#10;Description generated with very high confidence" id="250" name="Google Shape;250;p33"/>
          <p:cNvPicPr preferRelativeResize="0"/>
          <p:nvPr/>
        </p:nvPicPr>
        <p:blipFill rotWithShape="1">
          <a:blip r:embed="rId3">
            <a:alphaModFix/>
          </a:blip>
          <a:srcRect b="0" l="0" r="0" t="0"/>
          <a:stretch/>
        </p:blipFill>
        <p:spPr>
          <a:xfrm>
            <a:off x="8325856" y="225399"/>
            <a:ext cx="3066573" cy="2550280"/>
          </a:xfrm>
          <a:prstGeom prst="rect">
            <a:avLst/>
          </a:prstGeom>
          <a:noFill/>
          <a:ln>
            <a:noFill/>
          </a:ln>
        </p:spPr>
      </p:pic>
      <p:pic>
        <p:nvPicPr>
          <p:cNvPr descr="A screenshot of a cell phone&#10;&#10;Description generated with very high confidence" id="251" name="Google Shape;251;p33"/>
          <p:cNvPicPr preferRelativeResize="0"/>
          <p:nvPr/>
        </p:nvPicPr>
        <p:blipFill rotWithShape="1">
          <a:blip r:embed="rId4">
            <a:alphaModFix/>
          </a:blip>
          <a:srcRect b="0" l="0" r="0" t="0"/>
          <a:stretch/>
        </p:blipFill>
        <p:spPr>
          <a:xfrm>
            <a:off x="8325856" y="2937657"/>
            <a:ext cx="3320526" cy="26607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57" name="Google Shape;257;p34"/>
          <p:cNvSpPr txBox="1"/>
          <p:nvPr>
            <p:ph idx="1" type="body"/>
          </p:nvPr>
        </p:nvSpPr>
        <p:spPr>
          <a:xfrm>
            <a:off x="1451579" y="2015733"/>
            <a:ext cx="4715541" cy="127610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Now I had to make a constraints file</a:t>
            </a:r>
            <a:endParaRPr/>
          </a:p>
          <a:p>
            <a:pPr indent="-228600" lvl="0" marL="228600" rtl="0" algn="l">
              <a:lnSpc>
                <a:spcPct val="120000"/>
              </a:lnSpc>
              <a:spcBef>
                <a:spcPts val="1000"/>
              </a:spcBef>
              <a:spcAft>
                <a:spcPts val="0"/>
              </a:spcAft>
              <a:buSzPts val="2000"/>
              <a:buChar char="•"/>
            </a:pPr>
            <a:r>
              <a:rPr lang="en-US"/>
              <a:t>The implementation failed.</a:t>
            </a:r>
            <a:endParaRPr/>
          </a:p>
          <a:p>
            <a:pPr indent="-101600" lvl="0" marL="228600" rtl="0" algn="l">
              <a:lnSpc>
                <a:spcPct val="120000"/>
              </a:lnSpc>
              <a:spcBef>
                <a:spcPts val="1000"/>
              </a:spcBef>
              <a:spcAft>
                <a:spcPts val="0"/>
              </a:spcAft>
              <a:buSzPts val="2000"/>
              <a:buNone/>
            </a:pPr>
            <a:r>
              <a:t/>
            </a:r>
            <a:endParaRPr/>
          </a:p>
        </p:txBody>
      </p:sp>
      <p:pic>
        <p:nvPicPr>
          <p:cNvPr descr="A close up of text on a white surface&#10;&#10;Description generated with high confidence" id="258" name="Google Shape;258;p34"/>
          <p:cNvPicPr preferRelativeResize="0"/>
          <p:nvPr/>
        </p:nvPicPr>
        <p:blipFill rotWithShape="1">
          <a:blip r:embed="rId3">
            <a:alphaModFix/>
          </a:blip>
          <a:srcRect b="0" l="0" r="0" t="0"/>
          <a:stretch/>
        </p:blipFill>
        <p:spPr>
          <a:xfrm>
            <a:off x="6724412" y="3659752"/>
            <a:ext cx="5020547" cy="1375880"/>
          </a:xfrm>
          <a:prstGeom prst="rect">
            <a:avLst/>
          </a:prstGeom>
          <a:noFill/>
          <a:ln>
            <a:noFill/>
          </a:ln>
        </p:spPr>
      </p:pic>
      <p:pic>
        <p:nvPicPr>
          <p:cNvPr descr="A screenshot of a social media post&#10;&#10;Description generated with very high confidence" id="259" name="Google Shape;259;p34"/>
          <p:cNvPicPr preferRelativeResize="0"/>
          <p:nvPr/>
        </p:nvPicPr>
        <p:blipFill rotWithShape="1">
          <a:blip r:embed="rId4">
            <a:alphaModFix/>
          </a:blip>
          <a:srcRect b="0" l="0" r="0" t="0"/>
          <a:stretch/>
        </p:blipFill>
        <p:spPr>
          <a:xfrm>
            <a:off x="6724412" y="1598703"/>
            <a:ext cx="5020547" cy="2073367"/>
          </a:xfrm>
          <a:prstGeom prst="rect">
            <a:avLst/>
          </a:prstGeom>
          <a:noFill/>
          <a:ln>
            <a:noFill/>
          </a:ln>
        </p:spPr>
      </p:pic>
      <p:pic>
        <p:nvPicPr>
          <p:cNvPr descr="A screenshot of a social media post&#10;&#10;Description generated with very high confidence" id="260" name="Google Shape;260;p34"/>
          <p:cNvPicPr preferRelativeResize="0"/>
          <p:nvPr/>
        </p:nvPicPr>
        <p:blipFill rotWithShape="1">
          <a:blip r:embed="rId5">
            <a:alphaModFix/>
          </a:blip>
          <a:srcRect b="0" l="0" r="0" t="0"/>
          <a:stretch/>
        </p:blipFill>
        <p:spPr>
          <a:xfrm>
            <a:off x="447041" y="3220034"/>
            <a:ext cx="5953124" cy="1492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66" name="Google Shape;266;p35"/>
          <p:cNvSpPr txBox="1"/>
          <p:nvPr>
            <p:ph idx="1" type="body"/>
          </p:nvPr>
        </p:nvSpPr>
        <p:spPr>
          <a:xfrm>
            <a:off x="1451579" y="2015732"/>
            <a:ext cx="4715541" cy="209906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Char char="•"/>
            </a:pPr>
            <a:r>
              <a:rPr lang="en-US" sz="1400"/>
              <a:t>This error is the same as the clock on before so I added what it told me too</a:t>
            </a:r>
            <a:endParaRPr/>
          </a:p>
          <a:p>
            <a:pPr indent="-228600" lvl="0" marL="228600" rtl="0" algn="l">
              <a:lnSpc>
                <a:spcPct val="100000"/>
              </a:lnSpc>
              <a:spcBef>
                <a:spcPts val="1000"/>
              </a:spcBef>
              <a:spcAft>
                <a:spcPts val="0"/>
              </a:spcAft>
              <a:buSzPts val="1400"/>
              <a:buChar char="•"/>
            </a:pPr>
            <a:r>
              <a:rPr lang="en-US" sz="1400"/>
              <a:t>It worked the bitstream ran and lights turned on my Nexys but I don’t think this is what this program should do.</a:t>
            </a:r>
            <a:endParaRPr/>
          </a:p>
          <a:p>
            <a:pPr indent="-228600" lvl="1" marL="685800" rtl="0" algn="l">
              <a:lnSpc>
                <a:spcPct val="100000"/>
              </a:lnSpc>
              <a:spcBef>
                <a:spcPts val="500"/>
              </a:spcBef>
              <a:spcAft>
                <a:spcPts val="0"/>
              </a:spcAft>
              <a:buSzPts val="1260"/>
              <a:buChar char="•"/>
            </a:pPr>
            <a:r>
              <a:rPr lang="en-US" sz="1260"/>
              <a:t>The program will turn all the lights on and sometimes go off when I do reset and dim sometimes.</a:t>
            </a:r>
            <a:endParaRPr/>
          </a:p>
        </p:txBody>
      </p:sp>
      <p:pic>
        <p:nvPicPr>
          <p:cNvPr descr="A close up of text on a white surface&#10;&#10;Description generated with high confidence" id="267" name="Google Shape;267;p35"/>
          <p:cNvPicPr preferRelativeResize="0"/>
          <p:nvPr/>
        </p:nvPicPr>
        <p:blipFill rotWithShape="1">
          <a:blip r:embed="rId3">
            <a:alphaModFix/>
          </a:blip>
          <a:srcRect b="0" l="0" r="0" t="0"/>
          <a:stretch/>
        </p:blipFill>
        <p:spPr>
          <a:xfrm>
            <a:off x="6724412" y="3659752"/>
            <a:ext cx="5020547" cy="1375880"/>
          </a:xfrm>
          <a:prstGeom prst="rect">
            <a:avLst/>
          </a:prstGeom>
          <a:noFill/>
          <a:ln>
            <a:noFill/>
          </a:ln>
        </p:spPr>
      </p:pic>
      <p:pic>
        <p:nvPicPr>
          <p:cNvPr descr="A screenshot of text&#10;&#10;Description generated with very high confidence" id="268" name="Google Shape;268;p35"/>
          <p:cNvPicPr preferRelativeResize="0"/>
          <p:nvPr/>
        </p:nvPicPr>
        <p:blipFill rotWithShape="1">
          <a:blip r:embed="rId4">
            <a:alphaModFix/>
          </a:blip>
          <a:srcRect b="0" l="0" r="0" t="0"/>
          <a:stretch/>
        </p:blipFill>
        <p:spPr>
          <a:xfrm>
            <a:off x="6724412" y="2067961"/>
            <a:ext cx="5020546" cy="15917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74" name="Google Shape;274;p36"/>
          <p:cNvSpPr txBox="1"/>
          <p:nvPr>
            <p:ph idx="1" type="body"/>
          </p:nvPr>
        </p:nvSpPr>
        <p:spPr>
          <a:xfrm>
            <a:off x="1451579" y="2015732"/>
            <a:ext cx="4715541" cy="158090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I compared my program with the one Xilinx made.</a:t>
            </a:r>
            <a:endParaRPr/>
          </a:p>
          <a:p>
            <a:pPr indent="-228600" lvl="0" marL="228600" rtl="0" algn="l">
              <a:lnSpc>
                <a:spcPct val="120000"/>
              </a:lnSpc>
              <a:spcBef>
                <a:spcPts val="1000"/>
              </a:spcBef>
              <a:spcAft>
                <a:spcPts val="0"/>
              </a:spcAft>
              <a:buSzPts val="2000"/>
              <a:buChar char="•"/>
            </a:pPr>
            <a:r>
              <a:rPr lang="en-US"/>
              <a:t>I was off by alot</a:t>
            </a:r>
            <a:endParaRPr/>
          </a:p>
        </p:txBody>
      </p:sp>
      <p:pic>
        <p:nvPicPr>
          <p:cNvPr descr="A screenshot of a social media post&#10;&#10;Description generated with very high confidence" id="275" name="Google Shape;275;p36"/>
          <p:cNvPicPr preferRelativeResize="0"/>
          <p:nvPr/>
        </p:nvPicPr>
        <p:blipFill rotWithShape="1">
          <a:blip r:embed="rId3">
            <a:alphaModFix/>
          </a:blip>
          <a:srcRect b="0" l="0" r="0" t="0"/>
          <a:stretch/>
        </p:blipFill>
        <p:spPr>
          <a:xfrm>
            <a:off x="1281259" y="4349474"/>
            <a:ext cx="4316901" cy="1858286"/>
          </a:xfrm>
          <a:prstGeom prst="rect">
            <a:avLst/>
          </a:prstGeom>
          <a:noFill/>
          <a:ln>
            <a:noFill/>
          </a:ln>
        </p:spPr>
      </p:pic>
      <p:pic>
        <p:nvPicPr>
          <p:cNvPr descr="A screenshot of a cell phone&#10;&#10;Description generated with very high confidence" id="276" name="Google Shape;276;p36"/>
          <p:cNvPicPr preferRelativeResize="0"/>
          <p:nvPr/>
        </p:nvPicPr>
        <p:blipFill rotWithShape="1">
          <a:blip r:embed="rId4">
            <a:alphaModFix/>
          </a:blip>
          <a:srcRect b="0" l="0" r="0" t="0"/>
          <a:stretch/>
        </p:blipFill>
        <p:spPr>
          <a:xfrm>
            <a:off x="1281259" y="3429000"/>
            <a:ext cx="4316901" cy="919514"/>
          </a:xfrm>
          <a:prstGeom prst="rect">
            <a:avLst/>
          </a:prstGeom>
          <a:noFill/>
          <a:ln>
            <a:noFill/>
          </a:ln>
        </p:spPr>
      </p:pic>
      <p:pic>
        <p:nvPicPr>
          <p:cNvPr descr="A picture containing text&#10;&#10;Description generated with high confidence" id="277" name="Google Shape;277;p36"/>
          <p:cNvPicPr preferRelativeResize="0"/>
          <p:nvPr/>
        </p:nvPicPr>
        <p:blipFill rotWithShape="1">
          <a:blip r:embed="rId5">
            <a:alphaModFix/>
          </a:blip>
          <a:srcRect b="0" l="0" r="0" t="0"/>
          <a:stretch/>
        </p:blipFill>
        <p:spPr>
          <a:xfrm>
            <a:off x="6908800" y="2890520"/>
            <a:ext cx="4280119" cy="1743164"/>
          </a:xfrm>
          <a:prstGeom prst="rect">
            <a:avLst/>
          </a:prstGeom>
          <a:noFill/>
          <a:ln>
            <a:noFill/>
          </a:ln>
        </p:spPr>
      </p:pic>
      <p:pic>
        <p:nvPicPr>
          <p:cNvPr descr="A picture containing text&#10;&#10;Description generated with high confidence" id="278" name="Google Shape;278;p36"/>
          <p:cNvPicPr preferRelativeResize="0"/>
          <p:nvPr/>
        </p:nvPicPr>
        <p:blipFill rotWithShape="1">
          <a:blip r:embed="rId6">
            <a:alphaModFix/>
          </a:blip>
          <a:srcRect b="0" l="0" r="0" t="0"/>
          <a:stretch/>
        </p:blipFill>
        <p:spPr>
          <a:xfrm>
            <a:off x="6908800" y="4633684"/>
            <a:ext cx="4280119" cy="17431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84" name="Google Shape;284;p37"/>
          <p:cNvSpPr txBox="1"/>
          <p:nvPr>
            <p:ph idx="1" type="body"/>
          </p:nvPr>
        </p:nvSpPr>
        <p:spPr>
          <a:xfrm>
            <a:off x="1451579" y="2015732"/>
            <a:ext cx="9603275" cy="2373387"/>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SzPts val="2000"/>
              <a:buChar char="•"/>
            </a:pPr>
            <a:r>
              <a:rPr lang="en-US"/>
              <a:t>When I ran the program the bitream came with a error message.</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228600" lvl="0" marL="228600" rtl="0" algn="l">
              <a:lnSpc>
                <a:spcPct val="110000"/>
              </a:lnSpc>
              <a:spcBef>
                <a:spcPts val="1000"/>
              </a:spcBef>
              <a:spcAft>
                <a:spcPts val="0"/>
              </a:spcAft>
              <a:buSzPts val="2000"/>
              <a:buChar char="•"/>
            </a:pPr>
            <a:r>
              <a:rPr lang="en-US"/>
              <a:t>So I used Brendan Curleys program to compare with mine</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p:txBody>
      </p:sp>
      <p:pic>
        <p:nvPicPr>
          <p:cNvPr descr="A close up of a white background&#10;&#10;Description generated with high confidence" id="285" name="Google Shape;285;p37"/>
          <p:cNvPicPr preferRelativeResize="0"/>
          <p:nvPr/>
        </p:nvPicPr>
        <p:blipFill rotWithShape="1">
          <a:blip r:embed="rId3">
            <a:alphaModFix/>
          </a:blip>
          <a:srcRect b="0" l="0" r="0" t="0"/>
          <a:stretch/>
        </p:blipFill>
        <p:spPr>
          <a:xfrm>
            <a:off x="1723800" y="2466938"/>
            <a:ext cx="8744399" cy="1416123"/>
          </a:xfrm>
          <a:prstGeom prst="rect">
            <a:avLst/>
          </a:prstGeom>
          <a:noFill/>
          <a:ln>
            <a:noFill/>
          </a:ln>
        </p:spPr>
      </p:pic>
      <p:pic>
        <p:nvPicPr>
          <p:cNvPr descr="A screenshot of a social media post&#10;&#10;Description generated with very high confidence" id="286" name="Google Shape;286;p37"/>
          <p:cNvPicPr preferRelativeResize="0"/>
          <p:nvPr/>
        </p:nvPicPr>
        <p:blipFill rotWithShape="1">
          <a:blip r:embed="rId4">
            <a:alphaModFix/>
          </a:blip>
          <a:srcRect b="0" l="0" r="0" t="0"/>
          <a:stretch/>
        </p:blipFill>
        <p:spPr>
          <a:xfrm>
            <a:off x="1723800" y="4257090"/>
            <a:ext cx="3915000" cy="20765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92" name="Google Shape;292;p38"/>
          <p:cNvSpPr txBox="1"/>
          <p:nvPr>
            <p:ph idx="1" type="body"/>
          </p:nvPr>
        </p:nvSpPr>
        <p:spPr>
          <a:xfrm>
            <a:off x="1451579" y="2015732"/>
            <a:ext cx="7834661" cy="311506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Bcurleys program works and the Nexys just counts using the led</a:t>
            </a:r>
            <a:endParaRPr/>
          </a:p>
          <a:p>
            <a:pPr indent="-228600" lvl="0" marL="228600" rtl="0" algn="l">
              <a:lnSpc>
                <a:spcPct val="120000"/>
              </a:lnSpc>
              <a:spcBef>
                <a:spcPts val="1000"/>
              </a:spcBef>
              <a:spcAft>
                <a:spcPts val="0"/>
              </a:spcAft>
              <a:buSzPts val="2000"/>
              <a:buChar char="•"/>
            </a:pPr>
            <a:r>
              <a:rPr lang="en-US"/>
              <a:t>The problem with mine is all my T flip flops are hooked up together.</a:t>
            </a:r>
            <a:endParaRPr/>
          </a:p>
          <a:p>
            <a:pPr indent="-228600" lvl="0" marL="228600" rtl="0" algn="l">
              <a:lnSpc>
                <a:spcPct val="120000"/>
              </a:lnSpc>
              <a:spcBef>
                <a:spcPts val="1000"/>
              </a:spcBef>
              <a:spcAft>
                <a:spcPts val="0"/>
              </a:spcAft>
              <a:buSzPts val="2000"/>
              <a:buChar char="•"/>
            </a:pPr>
            <a:r>
              <a:rPr lang="en-US"/>
              <a:t>And enable is connected to nothing</a:t>
            </a:r>
            <a:endParaRPr/>
          </a:p>
          <a:p>
            <a:pPr indent="-228600" lvl="0" marL="228600" rtl="0" algn="l">
              <a:lnSpc>
                <a:spcPct val="120000"/>
              </a:lnSpc>
              <a:spcBef>
                <a:spcPts val="1000"/>
              </a:spcBef>
              <a:spcAft>
                <a:spcPts val="0"/>
              </a:spcAft>
              <a:buSzPts val="2000"/>
              <a:buChar char="•"/>
            </a:pPr>
            <a:r>
              <a:rPr lang="en-US"/>
              <a:t>Rant:</a:t>
            </a:r>
            <a:endParaRPr/>
          </a:p>
          <a:p>
            <a:pPr indent="-228600" lvl="1" marL="685800" rtl="0" algn="l">
              <a:lnSpc>
                <a:spcPct val="120000"/>
              </a:lnSpc>
              <a:spcBef>
                <a:spcPts val="500"/>
              </a:spcBef>
              <a:spcAft>
                <a:spcPts val="0"/>
              </a:spcAft>
              <a:buSzPts val="1800"/>
              <a:buChar char="•"/>
            </a:pPr>
            <a:r>
              <a:rPr lang="en-US"/>
              <a:t>It would be easier if we can get the Verilog code and bitstream just from the logism picture </a:t>
            </a:r>
            <a:endParaRPr/>
          </a:p>
          <a:p>
            <a:pPr indent="-101600" lvl="0" marL="22860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p:txBody>
      </p:sp>
      <p:pic>
        <p:nvPicPr>
          <p:cNvPr id="293" name="Google Shape;293;p38"/>
          <p:cNvPicPr preferRelativeResize="0"/>
          <p:nvPr/>
        </p:nvPicPr>
        <p:blipFill rotWithShape="1">
          <a:blip r:embed="rId3">
            <a:alphaModFix/>
          </a:blip>
          <a:srcRect b="0" l="0" r="0" t="0"/>
          <a:stretch/>
        </p:blipFill>
        <p:spPr>
          <a:xfrm>
            <a:off x="9435412" y="922658"/>
            <a:ext cx="2038455" cy="4559534"/>
          </a:xfrm>
          <a:prstGeom prst="rect">
            <a:avLst/>
          </a:prstGeom>
          <a:noFill/>
          <a:ln>
            <a:noFill/>
          </a:ln>
        </p:spPr>
      </p:pic>
      <p:pic>
        <p:nvPicPr>
          <p:cNvPr descr="A circuit board&#10;&#10;Description generated with very high confidence" id="294" name="Google Shape;294;p38"/>
          <p:cNvPicPr preferRelativeResize="0"/>
          <p:nvPr/>
        </p:nvPicPr>
        <p:blipFill rotWithShape="1">
          <a:blip r:embed="rId4">
            <a:alphaModFix/>
          </a:blip>
          <a:srcRect b="0" l="0" r="0" t="0"/>
          <a:stretch/>
        </p:blipFill>
        <p:spPr>
          <a:xfrm>
            <a:off x="4061460" y="4399279"/>
            <a:ext cx="4069080" cy="24194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COUNTER</a:t>
            </a:r>
            <a:endParaRPr/>
          </a:p>
        </p:txBody>
      </p:sp>
      <p:sp>
        <p:nvSpPr>
          <p:cNvPr id="300" name="Google Shape;300;p39"/>
          <p:cNvSpPr txBox="1"/>
          <p:nvPr>
            <p:ph idx="1" type="body"/>
          </p:nvPr>
        </p:nvSpPr>
        <p:spPr>
          <a:xfrm>
            <a:off x="1451579" y="2015732"/>
            <a:ext cx="464442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now I got to hook up inputs and outputs to this code.</a:t>
            </a:r>
            <a:endParaRPr/>
          </a:p>
          <a:p>
            <a:pPr indent="-228600" lvl="1" marL="685800" rtl="0" algn="l">
              <a:lnSpc>
                <a:spcPct val="120000"/>
              </a:lnSpc>
              <a:spcBef>
                <a:spcPts val="500"/>
              </a:spcBef>
              <a:spcAft>
                <a:spcPts val="0"/>
              </a:spcAft>
              <a:buSzPts val="1800"/>
              <a:buChar char="•"/>
            </a:pPr>
            <a:r>
              <a:rPr lang="en-US"/>
              <a:t>Input: Clock, Clear, Enable, Load</a:t>
            </a:r>
            <a:endParaRPr/>
          </a:p>
          <a:p>
            <a:pPr indent="-228600" lvl="1" marL="685800" rtl="0" algn="l">
              <a:lnSpc>
                <a:spcPct val="120000"/>
              </a:lnSpc>
              <a:spcBef>
                <a:spcPts val="500"/>
              </a:spcBef>
              <a:spcAft>
                <a:spcPts val="0"/>
              </a:spcAft>
              <a:buSzPts val="1800"/>
              <a:buChar char="•"/>
            </a:pPr>
            <a:r>
              <a:rPr lang="en-US"/>
              <a:t>Output: Q[3:0]</a:t>
            </a:r>
            <a:endParaRPr/>
          </a:p>
          <a:p>
            <a:pPr indent="-228600" lvl="0" marL="228600" rtl="0" algn="l">
              <a:lnSpc>
                <a:spcPct val="120000"/>
              </a:lnSpc>
              <a:spcBef>
                <a:spcPts val="1000"/>
              </a:spcBef>
              <a:spcAft>
                <a:spcPts val="0"/>
              </a:spcAft>
              <a:buSzPts val="2000"/>
              <a:buChar char="•"/>
            </a:pPr>
            <a:r>
              <a:rPr lang="en-US"/>
              <a:t>So now I hooked it to a constraints file.</a:t>
            </a:r>
            <a:endParaRPr/>
          </a:p>
        </p:txBody>
      </p:sp>
      <p:pic>
        <p:nvPicPr>
          <p:cNvPr id="301" name="Google Shape;301;p39"/>
          <p:cNvPicPr preferRelativeResize="0"/>
          <p:nvPr/>
        </p:nvPicPr>
        <p:blipFill rotWithShape="1">
          <a:blip r:embed="rId3">
            <a:alphaModFix/>
          </a:blip>
          <a:srcRect b="0" l="0" r="0" t="0"/>
          <a:stretch/>
        </p:blipFill>
        <p:spPr>
          <a:xfrm>
            <a:off x="8271769" y="1853754"/>
            <a:ext cx="2984511" cy="1439143"/>
          </a:xfrm>
          <a:prstGeom prst="rect">
            <a:avLst/>
          </a:prstGeom>
          <a:noFill/>
          <a:ln>
            <a:noFill/>
          </a:ln>
        </p:spPr>
      </p:pic>
      <p:pic>
        <p:nvPicPr>
          <p:cNvPr descr="A screenshot of a cell phone&#10;&#10;Description generated with very high confidence" id="302" name="Google Shape;302;p39"/>
          <p:cNvPicPr preferRelativeResize="0"/>
          <p:nvPr/>
        </p:nvPicPr>
        <p:blipFill rotWithShape="1">
          <a:blip r:embed="rId4">
            <a:alphaModFix/>
          </a:blip>
          <a:srcRect b="0" l="0" r="0" t="0"/>
          <a:stretch/>
        </p:blipFill>
        <p:spPr>
          <a:xfrm>
            <a:off x="8345582" y="3292741"/>
            <a:ext cx="2984511" cy="2098782"/>
          </a:xfrm>
          <a:prstGeom prst="rect">
            <a:avLst/>
          </a:prstGeom>
          <a:noFill/>
          <a:ln>
            <a:noFill/>
          </a:ln>
        </p:spPr>
      </p:pic>
      <p:pic>
        <p:nvPicPr>
          <p:cNvPr descr="A picture containing text&#10;&#10;Description generated with high confidence" id="303" name="Google Shape;303;p39"/>
          <p:cNvPicPr preferRelativeResize="0"/>
          <p:nvPr/>
        </p:nvPicPr>
        <p:blipFill rotWithShape="1">
          <a:blip r:embed="rId5">
            <a:alphaModFix/>
          </a:blip>
          <a:srcRect b="0" l="0" r="0" t="0"/>
          <a:stretch/>
        </p:blipFill>
        <p:spPr>
          <a:xfrm>
            <a:off x="1749201" y="4025153"/>
            <a:ext cx="5586319" cy="1197814"/>
          </a:xfrm>
          <a:prstGeom prst="rect">
            <a:avLst/>
          </a:prstGeom>
          <a:noFill/>
          <a:ln>
            <a:noFill/>
          </a:ln>
        </p:spPr>
      </p:pic>
      <p:pic>
        <p:nvPicPr>
          <p:cNvPr descr="A picture containing text, indoor&#10;&#10;Description generated with high confidence" id="304" name="Google Shape;304;p39"/>
          <p:cNvPicPr preferRelativeResize="0"/>
          <p:nvPr/>
        </p:nvPicPr>
        <p:blipFill rotWithShape="1">
          <a:blip r:embed="rId6">
            <a:alphaModFix/>
          </a:blip>
          <a:srcRect b="0" l="0" r="0" t="0"/>
          <a:stretch/>
        </p:blipFill>
        <p:spPr>
          <a:xfrm>
            <a:off x="1749201" y="5222967"/>
            <a:ext cx="5586319" cy="10492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COUNTER</a:t>
            </a:r>
            <a:endParaRPr/>
          </a:p>
        </p:txBody>
      </p:sp>
      <p:sp>
        <p:nvSpPr>
          <p:cNvPr id="310" name="Google Shape;310;p40"/>
          <p:cNvSpPr txBox="1"/>
          <p:nvPr>
            <p:ph idx="1" type="body"/>
          </p:nvPr>
        </p:nvSpPr>
        <p:spPr>
          <a:xfrm>
            <a:off x="1451579" y="2015732"/>
            <a:ext cx="464442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worked</a:t>
            </a:r>
            <a:endParaRPr/>
          </a:p>
          <a:p>
            <a:pPr indent="-228600" lvl="0" marL="228600" rtl="0" algn="l">
              <a:lnSpc>
                <a:spcPct val="120000"/>
              </a:lnSpc>
              <a:spcBef>
                <a:spcPts val="1000"/>
              </a:spcBef>
              <a:spcAft>
                <a:spcPts val="0"/>
              </a:spcAft>
              <a:buSzPts val="2000"/>
              <a:buChar char="•"/>
            </a:pPr>
            <a:r>
              <a:rPr lang="en-US"/>
              <a:t>The Nexys counted backwards and load loaded to beginning and clear cleared it.</a:t>
            </a:r>
            <a:endParaRPr/>
          </a:p>
        </p:txBody>
      </p:sp>
      <p:pic>
        <p:nvPicPr>
          <p:cNvPr descr="A circuit board&#10;&#10;Description generated with very high confidence" id="311" name="Google Shape;311;p40"/>
          <p:cNvPicPr preferRelativeResize="0"/>
          <p:nvPr/>
        </p:nvPicPr>
        <p:blipFill rotWithShape="1">
          <a:blip r:embed="rId3">
            <a:alphaModFix/>
          </a:blip>
          <a:srcRect b="0" l="0" r="0" t="0"/>
          <a:stretch/>
        </p:blipFill>
        <p:spPr>
          <a:xfrm rot="5400000">
            <a:off x="6698294" y="1408677"/>
            <a:ext cx="425334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315" name="Shape 315"/>
        <p:cNvGrpSpPr/>
        <p:nvPr/>
      </p:nvGrpSpPr>
      <p:grpSpPr>
        <a:xfrm>
          <a:off x="0" y="0"/>
          <a:ext cx="0" cy="0"/>
          <a:chOff x="0" y="0"/>
          <a:chExt cx="0" cy="0"/>
        </a:xfrm>
      </p:grpSpPr>
      <p:sp>
        <p:nvSpPr>
          <p:cNvPr id="316" name="Google Shape;316;p4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1"/>
          <p:cNvPicPr preferRelativeResize="0"/>
          <p:nvPr/>
        </p:nvPicPr>
        <p:blipFill rotWithShape="1">
          <a:blip r:embed="rId3">
            <a:alphaModFix/>
          </a:blip>
          <a:srcRect b="-1538" l="0" r="0" t="1538"/>
          <a:stretch/>
        </p:blipFill>
        <p:spPr>
          <a:xfrm>
            <a:off x="0" y="6126480"/>
            <a:ext cx="12192000" cy="742950"/>
          </a:xfrm>
          <a:prstGeom prst="rect">
            <a:avLst/>
          </a:prstGeom>
          <a:noFill/>
          <a:ln>
            <a:noFill/>
          </a:ln>
        </p:spPr>
      </p:pic>
      <p:cxnSp>
        <p:nvCxnSpPr>
          <p:cNvPr id="318" name="Google Shape;318;p4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cxnSp>
        <p:nvCxnSpPr>
          <p:cNvPr id="319" name="Google Shape;319;p41"/>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
        <p:nvSpPr>
          <p:cNvPr id="320" name="Google Shape;320;p41"/>
          <p:cNvSpPr/>
          <p:nvPr/>
        </p:nvSpPr>
        <p:spPr>
          <a:xfrm>
            <a:off x="2" y="0"/>
            <a:ext cx="12191696" cy="6858000"/>
          </a:xfrm>
          <a:prstGeom prst="rect">
            <a:avLst/>
          </a:prstGeom>
          <a:gradFill>
            <a:gsLst>
              <a:gs pos="0">
                <a:srgbClr val="EBE9E6"/>
              </a:gs>
              <a:gs pos="100000">
                <a:srgbClr val="C9C5C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1" name="Google Shape;321;p4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2" name="Google Shape;322;p41"/>
          <p:cNvSpPr txBox="1"/>
          <p:nvPr>
            <p:ph type="title"/>
          </p:nvPr>
        </p:nvSpPr>
        <p:spPr>
          <a:xfrm>
            <a:off x="659301" y="1474969"/>
            <a:ext cx="2823919" cy="1868760"/>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bin"/>
              <a:buNone/>
            </a:pPr>
            <a:r>
              <a:rPr lang="en-US" sz="3600"/>
              <a:t>THE END</a:t>
            </a:r>
            <a:endParaRPr/>
          </a:p>
        </p:txBody>
      </p:sp>
      <p:cxnSp>
        <p:nvCxnSpPr>
          <p:cNvPr id="323" name="Google Shape;323;p41"/>
          <p:cNvCxnSpPr/>
          <p:nvPr/>
        </p:nvCxnSpPr>
        <p:spPr>
          <a:xfrm>
            <a:off x="659301" y="3528543"/>
            <a:ext cx="2823919" cy="0"/>
          </a:xfrm>
          <a:prstGeom prst="straightConnector1">
            <a:avLst/>
          </a:prstGeom>
          <a:noFill/>
          <a:ln cap="flat" cmpd="sng" w="31750">
            <a:solidFill>
              <a:schemeClr val="accent1"/>
            </a:solidFill>
            <a:prstDash val="solid"/>
            <a:round/>
            <a:headEnd len="sm" w="sm" type="none"/>
            <a:tailEnd len="sm" w="sm" type="none"/>
          </a:ln>
        </p:spPr>
      </p:cxnSp>
      <p:grpSp>
        <p:nvGrpSpPr>
          <p:cNvPr id="324" name="Google Shape;324;p41"/>
          <p:cNvGrpSpPr/>
          <p:nvPr/>
        </p:nvGrpSpPr>
        <p:grpSpPr>
          <a:xfrm>
            <a:off x="3979389" y="482171"/>
            <a:ext cx="7560115" cy="5149101"/>
            <a:chOff x="7463258" y="583365"/>
            <a:chExt cx="7560115" cy="5181928"/>
          </a:xfrm>
        </p:grpSpPr>
        <p:sp>
          <p:nvSpPr>
            <p:cNvPr id="325" name="Google Shape;325;p41"/>
            <p:cNvSpPr/>
            <p:nvPr/>
          </p:nvSpPr>
          <p:spPr>
            <a:xfrm>
              <a:off x="7463258" y="583365"/>
              <a:ext cx="7560115" cy="5181928"/>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6" name="Google Shape;326;p41"/>
            <p:cNvSpPr/>
            <p:nvPr/>
          </p:nvSpPr>
          <p:spPr>
            <a:xfrm>
              <a:off x="7776317" y="915807"/>
              <a:ext cx="6928279" cy="4494927"/>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grpSp>
      <p:pic>
        <p:nvPicPr>
          <p:cNvPr descr="https://tse2.mm.bing.net/th?id=OIP.DyNed3dI3rijUJztsozSvwHaEK&amp;pid=15.1&amp;P=0&amp;w=286&amp;h=161" id="327" name="Google Shape;327;p41"/>
          <p:cNvPicPr preferRelativeResize="0"/>
          <p:nvPr/>
        </p:nvPicPr>
        <p:blipFill rotWithShape="1">
          <a:blip r:embed="rId4">
            <a:alphaModFix/>
          </a:blip>
          <a:srcRect b="-2" l="5012" r="3504" t="0"/>
          <a:stretch/>
        </p:blipFill>
        <p:spPr>
          <a:xfrm>
            <a:off x="4618374" y="1116345"/>
            <a:ext cx="6282919" cy="3866172"/>
          </a:xfrm>
          <a:prstGeom prst="rect">
            <a:avLst/>
          </a:prstGeom>
          <a:noFill/>
          <a:ln>
            <a:noFill/>
          </a:ln>
        </p:spPr>
      </p:pic>
      <p:pic>
        <p:nvPicPr>
          <p:cNvPr id="328" name="Google Shape;328;p41"/>
          <p:cNvPicPr preferRelativeResize="0"/>
          <p:nvPr/>
        </p:nvPicPr>
        <p:blipFill rotWithShape="1">
          <a:blip r:embed="rId3">
            <a:alphaModFix/>
          </a:blip>
          <a:srcRect b="-1538" l="0" r="0" t="1538"/>
          <a:stretch/>
        </p:blipFill>
        <p:spPr>
          <a:xfrm>
            <a:off x="0" y="6126480"/>
            <a:ext cx="12192000" cy="742950"/>
          </a:xfrm>
          <a:prstGeom prst="rect">
            <a:avLst/>
          </a:prstGeom>
          <a:noFill/>
          <a:ln>
            <a:noFill/>
          </a:ln>
        </p:spPr>
      </p:pic>
      <p:cxnSp>
        <p:nvCxnSpPr>
          <p:cNvPr id="329" name="Google Shape;329;p4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pic>
        <p:nvPicPr>
          <p:cNvPr descr="A screenshot of a cell phone&#10;&#10;Description generated with high confidence" id="113" name="Google Shape;113;p15"/>
          <p:cNvPicPr preferRelativeResize="0"/>
          <p:nvPr/>
        </p:nvPicPr>
        <p:blipFill rotWithShape="1">
          <a:blip r:embed="rId3">
            <a:alphaModFix/>
          </a:blip>
          <a:srcRect b="0" l="0" r="0" t="0"/>
          <a:stretch/>
        </p:blipFill>
        <p:spPr>
          <a:xfrm>
            <a:off x="1451578" y="2092960"/>
            <a:ext cx="5040662" cy="2357120"/>
          </a:xfrm>
          <a:prstGeom prst="rect">
            <a:avLst/>
          </a:prstGeom>
          <a:noFill/>
          <a:ln>
            <a:noFill/>
          </a:ln>
        </p:spPr>
      </p:pic>
      <p:pic>
        <p:nvPicPr>
          <p:cNvPr descr="A picture containing text&#10;&#10;Description generated with high confidence" id="114" name="Google Shape;114;p15"/>
          <p:cNvPicPr preferRelativeResize="0"/>
          <p:nvPr/>
        </p:nvPicPr>
        <p:blipFill rotWithShape="1">
          <a:blip r:embed="rId4">
            <a:alphaModFix/>
          </a:blip>
          <a:srcRect b="0" l="0" r="0" t="0"/>
          <a:stretch/>
        </p:blipFill>
        <p:spPr>
          <a:xfrm>
            <a:off x="7071138" y="4361287"/>
            <a:ext cx="4084541" cy="1250074"/>
          </a:xfrm>
          <a:prstGeom prst="rect">
            <a:avLst/>
          </a:prstGeom>
          <a:noFill/>
          <a:ln>
            <a:noFill/>
          </a:ln>
        </p:spPr>
      </p:pic>
      <p:pic>
        <p:nvPicPr>
          <p:cNvPr descr="A screenshot of text&#10;&#10;Description generated with very high confidence" id="115" name="Google Shape;115;p15"/>
          <p:cNvPicPr preferRelativeResize="0"/>
          <p:nvPr/>
        </p:nvPicPr>
        <p:blipFill rotWithShape="1">
          <a:blip r:embed="rId5">
            <a:alphaModFix/>
          </a:blip>
          <a:srcRect b="0" l="0" r="0" t="0"/>
          <a:stretch/>
        </p:blipFill>
        <p:spPr>
          <a:xfrm>
            <a:off x="7071138" y="2092960"/>
            <a:ext cx="4084541" cy="2268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sp>
        <p:nvSpPr>
          <p:cNvPr id="121" name="Google Shape;121;p16"/>
          <p:cNvSpPr txBox="1"/>
          <p:nvPr>
            <p:ph idx="1" type="body"/>
          </p:nvPr>
        </p:nvSpPr>
        <p:spPr>
          <a:xfrm>
            <a:off x="1451579" y="2015733"/>
            <a:ext cx="9603275" cy="129642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The program ran synthesis successfully </a:t>
            </a:r>
            <a:endParaRPr/>
          </a:p>
          <a:p>
            <a:pPr indent="-228600" lvl="0" marL="228600" rtl="0" algn="l">
              <a:lnSpc>
                <a:spcPct val="120000"/>
              </a:lnSpc>
              <a:spcBef>
                <a:spcPts val="1000"/>
              </a:spcBef>
              <a:spcAft>
                <a:spcPts val="0"/>
              </a:spcAft>
              <a:buSzPts val="2000"/>
              <a:buChar char="•"/>
            </a:pPr>
            <a:r>
              <a:rPr lang="en-US"/>
              <a:t>There was an error in implementation</a:t>
            </a:r>
            <a:endParaRPr/>
          </a:p>
        </p:txBody>
      </p:sp>
      <p:pic>
        <p:nvPicPr>
          <p:cNvPr descr="A screenshot of a social media post&#10;&#10;Description generated with very high confidence" id="122" name="Google Shape;122;p16"/>
          <p:cNvPicPr preferRelativeResize="0"/>
          <p:nvPr/>
        </p:nvPicPr>
        <p:blipFill rotWithShape="1">
          <a:blip r:embed="rId3">
            <a:alphaModFix/>
          </a:blip>
          <a:srcRect b="0" l="0" r="0" t="0"/>
          <a:stretch/>
        </p:blipFill>
        <p:spPr>
          <a:xfrm>
            <a:off x="1731783" y="3545840"/>
            <a:ext cx="9042865" cy="13272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sp>
        <p:nvSpPr>
          <p:cNvPr id="128" name="Google Shape;128;p17"/>
          <p:cNvSpPr txBox="1"/>
          <p:nvPr>
            <p:ph idx="1" type="body"/>
          </p:nvPr>
        </p:nvSpPr>
        <p:spPr>
          <a:xfrm>
            <a:off x="1451579" y="2015733"/>
            <a:ext cx="8891301" cy="85954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Implementation usually means there is a error in the constraints file so I look at the error message and added what they wanted me to add.</a:t>
            </a:r>
            <a:endParaRPr/>
          </a:p>
        </p:txBody>
      </p:sp>
      <p:pic>
        <p:nvPicPr>
          <p:cNvPr descr="A picture containing text&#10;&#10;Description generated with high confidence" id="129" name="Google Shape;129;p17"/>
          <p:cNvPicPr preferRelativeResize="0"/>
          <p:nvPr/>
        </p:nvPicPr>
        <p:blipFill rotWithShape="1">
          <a:blip r:embed="rId3">
            <a:alphaModFix/>
          </a:blip>
          <a:srcRect b="0" l="0" r="0" t="0"/>
          <a:stretch/>
        </p:blipFill>
        <p:spPr>
          <a:xfrm>
            <a:off x="6390640" y="2848077"/>
            <a:ext cx="4039457" cy="2314562"/>
          </a:xfrm>
          <a:prstGeom prst="rect">
            <a:avLst/>
          </a:prstGeom>
          <a:noFill/>
          <a:ln>
            <a:noFill/>
          </a:ln>
        </p:spPr>
      </p:pic>
      <p:pic>
        <p:nvPicPr>
          <p:cNvPr descr="A screenshot of text&#10;&#10;Description generated with very high confidence" id="130" name="Google Shape;130;p17"/>
          <p:cNvPicPr preferRelativeResize="0"/>
          <p:nvPr/>
        </p:nvPicPr>
        <p:blipFill rotWithShape="1">
          <a:blip r:embed="rId4">
            <a:alphaModFix/>
          </a:blip>
          <a:srcRect b="0" l="0" r="0" t="0"/>
          <a:stretch/>
        </p:blipFill>
        <p:spPr>
          <a:xfrm>
            <a:off x="1828581" y="2848077"/>
            <a:ext cx="4562059" cy="22986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36" name="Google Shape;136;p18"/>
          <p:cNvSpPr txBox="1"/>
          <p:nvPr>
            <p:ph idx="1" type="body"/>
          </p:nvPr>
        </p:nvSpPr>
        <p:spPr>
          <a:xfrm>
            <a:off x="1451579" y="2015733"/>
            <a:ext cx="9603275" cy="77826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works, the implementation ran and the NexysDDR lights turned on.</a:t>
            </a:r>
            <a:endParaRPr/>
          </a:p>
        </p:txBody>
      </p:sp>
      <p:pic>
        <p:nvPicPr>
          <p:cNvPr descr="A circuit board&#10;&#10;Description generated with high confidence" id="137" name="Google Shape;137;p18"/>
          <p:cNvPicPr preferRelativeResize="0"/>
          <p:nvPr/>
        </p:nvPicPr>
        <p:blipFill rotWithShape="1">
          <a:blip r:embed="rId3">
            <a:alphaModFix/>
          </a:blip>
          <a:srcRect b="0" l="0" r="0" t="0"/>
          <a:stretch/>
        </p:blipFill>
        <p:spPr>
          <a:xfrm>
            <a:off x="3281680" y="2585720"/>
            <a:ext cx="4328160" cy="32461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pic>
        <p:nvPicPr>
          <p:cNvPr descr="A screenshot of a cell phone&#10;&#10;Description generated with very high confidence" id="143" name="Google Shape;143;p19"/>
          <p:cNvPicPr preferRelativeResize="0"/>
          <p:nvPr/>
        </p:nvPicPr>
        <p:blipFill rotWithShape="1">
          <a:blip r:embed="rId3">
            <a:alphaModFix/>
          </a:blip>
          <a:srcRect b="0" l="0" r="0" t="0"/>
          <a:stretch/>
        </p:blipFill>
        <p:spPr>
          <a:xfrm>
            <a:off x="832971" y="1919794"/>
            <a:ext cx="5791498" cy="1049235"/>
          </a:xfrm>
          <a:prstGeom prst="rect">
            <a:avLst/>
          </a:prstGeom>
          <a:noFill/>
          <a:ln>
            <a:noFill/>
          </a:ln>
        </p:spPr>
      </p:pic>
      <p:pic>
        <p:nvPicPr>
          <p:cNvPr descr="A screenshot of a cell phone&#10;&#10;Description generated with very high confidence" id="144" name="Google Shape;144;p19"/>
          <p:cNvPicPr preferRelativeResize="0"/>
          <p:nvPr/>
        </p:nvPicPr>
        <p:blipFill rotWithShape="1">
          <a:blip r:embed="rId4">
            <a:alphaModFix/>
          </a:blip>
          <a:srcRect b="0" l="0" r="0" t="0"/>
          <a:stretch/>
        </p:blipFill>
        <p:spPr>
          <a:xfrm>
            <a:off x="832970" y="3035069"/>
            <a:ext cx="5791497" cy="2844946"/>
          </a:xfrm>
          <a:prstGeom prst="rect">
            <a:avLst/>
          </a:prstGeom>
          <a:noFill/>
          <a:ln>
            <a:noFill/>
          </a:ln>
        </p:spPr>
      </p:pic>
      <p:pic>
        <p:nvPicPr>
          <p:cNvPr descr="A picture containing text&#10;&#10;Description generated with high confidence" id="145" name="Google Shape;145;p19"/>
          <p:cNvPicPr preferRelativeResize="0"/>
          <p:nvPr/>
        </p:nvPicPr>
        <p:blipFill rotWithShape="1">
          <a:blip r:embed="rId5">
            <a:alphaModFix/>
          </a:blip>
          <a:srcRect b="0" l="0" r="0" t="0"/>
          <a:stretch/>
        </p:blipFill>
        <p:spPr>
          <a:xfrm>
            <a:off x="6903313" y="1919794"/>
            <a:ext cx="5055008" cy="2042606"/>
          </a:xfrm>
          <a:prstGeom prst="rect">
            <a:avLst/>
          </a:prstGeom>
          <a:noFill/>
          <a:ln>
            <a:noFill/>
          </a:ln>
        </p:spPr>
      </p:pic>
      <p:pic>
        <p:nvPicPr>
          <p:cNvPr descr="A picture containing text&#10;&#10;Description generated with high confidence" id="146" name="Google Shape;146;p19"/>
          <p:cNvPicPr preferRelativeResize="0"/>
          <p:nvPr/>
        </p:nvPicPr>
        <p:blipFill rotWithShape="1">
          <a:blip r:embed="rId6">
            <a:alphaModFix/>
          </a:blip>
          <a:srcRect b="0" l="0" r="0" t="0"/>
          <a:stretch/>
        </p:blipFill>
        <p:spPr>
          <a:xfrm>
            <a:off x="6903311" y="3962400"/>
            <a:ext cx="5055009" cy="1917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52" name="Google Shape;152;p20"/>
          <p:cNvSpPr txBox="1"/>
          <p:nvPr>
            <p:ph idx="1" type="body"/>
          </p:nvPr>
        </p:nvSpPr>
        <p:spPr>
          <a:xfrm>
            <a:off x="1451579" y="2015733"/>
            <a:ext cx="9603275" cy="197180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50"/>
              <a:buChar char="•"/>
            </a:pPr>
            <a:r>
              <a:rPr lang="en-US" sz="1850"/>
              <a:t>I had to create a register with a set input into the register code earlier.</a:t>
            </a:r>
            <a:endParaRPr/>
          </a:p>
          <a:p>
            <a:pPr indent="-228600" lvl="0" marL="228600" rtl="0" algn="l">
              <a:lnSpc>
                <a:spcPct val="100000"/>
              </a:lnSpc>
              <a:spcBef>
                <a:spcPts val="1000"/>
              </a:spcBef>
              <a:spcAft>
                <a:spcPts val="0"/>
              </a:spcAft>
              <a:buSzPts val="1850"/>
              <a:buChar char="•"/>
            </a:pPr>
            <a:r>
              <a:rPr lang="en-US" sz="1850"/>
              <a:t>I failed</a:t>
            </a:r>
            <a:endParaRPr/>
          </a:p>
          <a:p>
            <a:pPr indent="-228600" lvl="1" marL="685800" rtl="0" algn="l">
              <a:lnSpc>
                <a:spcPct val="100000"/>
              </a:lnSpc>
              <a:spcBef>
                <a:spcPts val="500"/>
              </a:spcBef>
              <a:spcAft>
                <a:spcPts val="0"/>
              </a:spcAft>
              <a:buSzPts val="1665"/>
              <a:buChar char="•"/>
            </a:pPr>
            <a:r>
              <a:rPr lang="en-US" sz="1665"/>
              <a:t>I did not know what to do to run set and its functionality</a:t>
            </a:r>
            <a:endParaRPr/>
          </a:p>
          <a:p>
            <a:pPr indent="-228600" lvl="1" marL="685800" rtl="0" algn="l">
              <a:lnSpc>
                <a:spcPct val="100000"/>
              </a:lnSpc>
              <a:spcBef>
                <a:spcPts val="500"/>
              </a:spcBef>
              <a:spcAft>
                <a:spcPts val="0"/>
              </a:spcAft>
              <a:buSzPts val="1665"/>
              <a:buChar char="•"/>
            </a:pPr>
            <a:r>
              <a:rPr lang="en-US" sz="1665"/>
              <a:t>So it would fail synthesis</a:t>
            </a:r>
            <a:endParaRPr/>
          </a:p>
          <a:p>
            <a:pPr indent="-228600" lvl="0" marL="228600" rtl="0" algn="l">
              <a:lnSpc>
                <a:spcPct val="100000"/>
              </a:lnSpc>
              <a:spcBef>
                <a:spcPts val="1000"/>
              </a:spcBef>
              <a:spcAft>
                <a:spcPts val="0"/>
              </a:spcAft>
              <a:buSzPts val="1850"/>
              <a:buChar char="•"/>
            </a:pPr>
            <a:r>
              <a:rPr lang="en-US" sz="1850"/>
              <a:t>So I looked at Xilinx code and hooked up a constraints file to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pic>
        <p:nvPicPr>
          <p:cNvPr descr="A screenshot of a cell phone&#10;&#10;Description generated with very high confidence" id="158" name="Google Shape;158;p21"/>
          <p:cNvPicPr preferRelativeResize="0"/>
          <p:nvPr/>
        </p:nvPicPr>
        <p:blipFill rotWithShape="1">
          <a:blip r:embed="rId3">
            <a:alphaModFix/>
          </a:blip>
          <a:srcRect b="0" l="0" r="0" t="0"/>
          <a:stretch/>
        </p:blipFill>
        <p:spPr>
          <a:xfrm>
            <a:off x="910486" y="1990651"/>
            <a:ext cx="4051508" cy="2876698"/>
          </a:xfrm>
          <a:prstGeom prst="rect">
            <a:avLst/>
          </a:prstGeom>
          <a:noFill/>
          <a:ln>
            <a:noFill/>
          </a:ln>
        </p:spPr>
      </p:pic>
      <p:pic>
        <p:nvPicPr>
          <p:cNvPr descr="A screenshot of text&#10;&#10;Description generated with very high confidence" id="159" name="Google Shape;159;p21"/>
          <p:cNvPicPr preferRelativeResize="0"/>
          <p:nvPr/>
        </p:nvPicPr>
        <p:blipFill rotWithShape="1">
          <a:blip r:embed="rId4">
            <a:alphaModFix/>
          </a:blip>
          <a:srcRect b="0" l="0" r="0" t="0"/>
          <a:stretch/>
        </p:blipFill>
        <p:spPr>
          <a:xfrm>
            <a:off x="5242560" y="1990652"/>
            <a:ext cx="5293360" cy="1514548"/>
          </a:xfrm>
          <a:prstGeom prst="rect">
            <a:avLst/>
          </a:prstGeom>
          <a:noFill/>
          <a:ln>
            <a:noFill/>
          </a:ln>
        </p:spPr>
      </p:pic>
      <p:pic>
        <p:nvPicPr>
          <p:cNvPr descr="A close up of text on a white surface&#10;&#10;Description generated with high confidence" id="160" name="Google Shape;160;p21"/>
          <p:cNvPicPr preferRelativeResize="0"/>
          <p:nvPr/>
        </p:nvPicPr>
        <p:blipFill rotWithShape="1">
          <a:blip r:embed="rId5">
            <a:alphaModFix/>
          </a:blip>
          <a:srcRect b="0" l="0" r="0" t="0"/>
          <a:stretch/>
        </p:blipFill>
        <p:spPr>
          <a:xfrm>
            <a:off x="5242560" y="3505200"/>
            <a:ext cx="5293360" cy="1856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